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9" r:id="rId6"/>
    <p:sldId id="261" r:id="rId7"/>
    <p:sldId id="264" r:id="rId8"/>
    <p:sldId id="266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E85E92-BE22-EB0E-08B8-A1A979AFC9CB}" name="Lutske Holthuis" initials="LH" userId="S::l.holthuis@drenthe.nl::4a45c17e-6b95-429e-aa48-68bcb484b5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654B5-F41D-4637-B978-64BF84D2DC8A}" v="24" dt="2025-12-15T10:14:05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585F0-8BBF-45B6-B292-085E17814D80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0AABF-E4EF-4880-916D-EE23DC668C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85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FB1AF7-4725-4D8E-91AE-A6129A5EB66F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43905E-A0AB-4A68-9533-10BC595FFDF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11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AF7-4725-4D8E-91AE-A6129A5EB66F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905E-A0AB-4A68-9533-10BC595FF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24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AF7-4725-4D8E-91AE-A6129A5EB66F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905E-A0AB-4A68-9533-10BC595FF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73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AF7-4725-4D8E-91AE-A6129A5EB66F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905E-A0AB-4A68-9533-10BC595FF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12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AF7-4725-4D8E-91AE-A6129A5EB66F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905E-A0AB-4A68-9533-10BC595FFDF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03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AF7-4725-4D8E-91AE-A6129A5EB66F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905E-A0AB-4A68-9533-10BC595FF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95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AF7-4725-4D8E-91AE-A6129A5EB66F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905E-A0AB-4A68-9533-10BC595FF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87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AF7-4725-4D8E-91AE-A6129A5EB66F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905E-A0AB-4A68-9533-10BC595FF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91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AF7-4725-4D8E-91AE-A6129A5EB66F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905E-A0AB-4A68-9533-10BC595FF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25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AF7-4725-4D8E-91AE-A6129A5EB66F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905E-A0AB-4A68-9533-10BC595FF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35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1AF7-4725-4D8E-91AE-A6129A5EB66F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905E-A0AB-4A68-9533-10BC595FF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05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FB1AF7-4725-4D8E-91AE-A6129A5EB66F}" type="datetimeFigureOut">
              <a:rPr lang="nl-NL" smtClean="0"/>
              <a:t>15-12-2025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943905E-A0AB-4A68-9533-10BC595FFD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0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HWg2uMGHAc?feature=oembed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A5A83DD-4937-4DF6-874D-CCCEBB0A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E13420-6517-4711-B170-2693FB5C6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D3E26-B7EA-4074-9110-C930375C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CE8022F-8E5C-4EE9-AF26-62B2722EE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2ED7D5-0298-41EB-9042-3318E95FB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4588" y="818742"/>
            <a:ext cx="6019601" cy="3187208"/>
          </a:xfrm>
        </p:spPr>
        <p:txBody>
          <a:bodyPr>
            <a:normAutofit/>
          </a:bodyPr>
          <a:lstStyle/>
          <a:p>
            <a:r>
              <a:rPr lang="nl-NL" dirty="0"/>
              <a:t>Podium Platteland 3.0</a:t>
            </a:r>
          </a:p>
        </p:txBody>
      </p:sp>
      <p:pic>
        <p:nvPicPr>
          <p:cNvPr id="7" name="Afbeelding 6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63E9352D-51C4-483E-AB00-F669DAC74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8" y="3118645"/>
            <a:ext cx="2411304" cy="2411304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AD1E4680-32A7-4B71-A824-EB4A23492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11" y="1376613"/>
            <a:ext cx="3135414" cy="4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6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6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76" name="Rectangle 68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2ED7D5-0298-41EB-9042-3318E95FB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783" y="609600"/>
            <a:ext cx="6693061" cy="13563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000" dirty="0" err="1"/>
              <a:t>Aanleiding</a:t>
            </a:r>
            <a:r>
              <a:rPr lang="en-US" sz="4400" dirty="0"/>
              <a:t> 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10" name="Afbeelding 9" descr="Afbeelding met kleding, persoon, vrouw, schoeisel&#10;&#10;Door AI gegenereerde inhoud is mogelijk onjuist.">
            <a:extLst>
              <a:ext uri="{FF2B5EF4-FFF2-40B4-BE49-F238E27FC236}">
                <a16:creationId xmlns:a16="http://schemas.microsoft.com/office/drawing/2014/main" id="{F154512E-9C04-705A-29F7-CBB2FCE2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2" r="33345" b="-2"/>
          <a:stretch>
            <a:fillRect/>
          </a:stretch>
        </p:blipFill>
        <p:spPr>
          <a:xfrm>
            <a:off x="383586" y="364295"/>
            <a:ext cx="3646837" cy="6129410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C812C8CF-5610-4DDD-8353-BFB98994A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1783" y="2057400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160020" algn="l"/>
            <a:r>
              <a:rPr lang="nl-NL" dirty="0"/>
              <a:t>Maatschappelijke thema's adresseren </a:t>
            </a:r>
            <a:r>
              <a:rPr lang="nl-NL" dirty="0" err="1"/>
              <a:t>dmv</a:t>
            </a:r>
            <a:r>
              <a:rPr lang="nl-NL" dirty="0"/>
              <a:t> cultuur. </a:t>
            </a:r>
          </a:p>
          <a:p>
            <a:pPr marL="160020" algn="l"/>
            <a:br>
              <a:rPr lang="nl-NL" dirty="0"/>
            </a:br>
            <a:r>
              <a:rPr lang="nl-NL" dirty="0"/>
              <a:t>Stimuleren actieve </a:t>
            </a:r>
            <a:r>
              <a:rPr lang="nl-NL" dirty="0" err="1"/>
              <a:t>cultuurparticpatie</a:t>
            </a:r>
            <a:endParaRPr lang="nl-NL" dirty="0"/>
          </a:p>
          <a:p>
            <a:pPr marL="160020" algn="l"/>
            <a:br>
              <a:rPr lang="nl-NL" dirty="0"/>
            </a:br>
            <a:r>
              <a:rPr lang="nl-NL" dirty="0"/>
              <a:t>Stimuleren samenwerking culturele en sociale organisaties.</a:t>
            </a:r>
            <a:br>
              <a:rPr lang="en-US" dirty="0"/>
            </a:br>
            <a:endParaRPr lang="en-US" dirty="0"/>
          </a:p>
        </p:txBody>
      </p:sp>
      <p:sp>
        <p:nvSpPr>
          <p:cNvPr id="77" name="Rectangle 70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04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40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CC0BC10-1406-4CB9-A75B-47C26C3FE547}"/>
              </a:ext>
            </a:extLst>
          </p:cNvPr>
          <p:cNvSpPr txBox="1"/>
          <p:nvPr/>
        </p:nvSpPr>
        <p:spPr>
          <a:xfrm>
            <a:off x="7095777" y="621235"/>
            <a:ext cx="4566230" cy="1514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Wie?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BBA56C9-C6E6-4810-90D1-9E0971C48384}"/>
              </a:ext>
            </a:extLst>
          </p:cNvPr>
          <p:cNvSpPr txBox="1"/>
          <p:nvPr/>
        </p:nvSpPr>
        <p:spPr>
          <a:xfrm>
            <a:off x="9378892" y="1124125"/>
            <a:ext cx="1392572" cy="102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3B67CD89-4EAB-4760-A69F-A7800AAFC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57" y="3429000"/>
            <a:ext cx="5194035" cy="1275358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482DCD51-039B-4DA6-8776-E77DF6336534}"/>
              </a:ext>
            </a:extLst>
          </p:cNvPr>
          <p:cNvSpPr txBox="1"/>
          <p:nvPr/>
        </p:nvSpPr>
        <p:spPr>
          <a:xfrm>
            <a:off x="7006963" y="2678538"/>
            <a:ext cx="34710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bg1"/>
                </a:solidFill>
              </a:rPr>
              <a:t>Kunstenaar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bg1"/>
                </a:solidFill>
              </a:rPr>
              <a:t>Sociaal Domein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bg1"/>
                </a:solidFill>
              </a:rPr>
              <a:t>Culturele instellingen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bg1"/>
                </a:solidFill>
              </a:rPr>
              <a:t>Provincie Drenthe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bg1"/>
                </a:solidFill>
              </a:rPr>
              <a:t>Stichting Kunst &amp; Cultuur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 descr="Afbeelding met buitenshuis, kleding, persoon, hemel&#10;&#10;Door AI gegenereerde inhoud is mogelijk onjuist.">
            <a:extLst>
              <a:ext uri="{FF2B5EF4-FFF2-40B4-BE49-F238E27FC236}">
                <a16:creationId xmlns:a16="http://schemas.microsoft.com/office/drawing/2014/main" id="{69521ED1-83BC-FE07-E129-A3A23EF83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" r="44598"/>
          <a:stretch>
            <a:fillRect/>
          </a:stretch>
        </p:blipFill>
        <p:spPr>
          <a:xfrm>
            <a:off x="228600" y="352839"/>
            <a:ext cx="5720695" cy="615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4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CC8D6-FF42-3E3E-6ADA-2D380144D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E82BF-4C88-D143-7448-91E4440C9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3700" y="399393"/>
            <a:ext cx="6693061" cy="13563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000" dirty="0"/>
              <a:t>Criteria</a:t>
            </a:r>
            <a:r>
              <a:rPr lang="en-US" sz="4400" dirty="0"/>
              <a:t>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CFB62D-0971-6DEA-7A6D-7BA1106EE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234" y="1213420"/>
            <a:ext cx="15229489" cy="3499945"/>
          </a:xfrm>
        </p:spPr>
        <p:txBody>
          <a:bodyPr vert="horz" lIns="91440" tIns="45720" rIns="91440" bIns="45720" rtlCol="0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nl-NL" dirty="0"/>
              <a:t>Regeling loopt tot 2028, matchingsregeling, 3.000 - 45.000 euro</a:t>
            </a:r>
          </a:p>
          <a:p>
            <a:pPr lvl="0" algn="l">
              <a:lnSpc>
                <a:spcPct val="100000"/>
              </a:lnSpc>
            </a:pPr>
            <a:r>
              <a:rPr lang="nl-NL" dirty="0"/>
              <a:t>Samenwerking met sociaal domein en culturele veld</a:t>
            </a:r>
          </a:p>
          <a:p>
            <a:pPr lvl="0" algn="l">
              <a:lnSpc>
                <a:spcPct val="100000"/>
              </a:lnSpc>
            </a:pPr>
            <a:r>
              <a:rPr lang="nl-NL" dirty="0"/>
              <a:t>Het project blijft in Drenthe achter </a:t>
            </a:r>
          </a:p>
          <a:p>
            <a:pPr lvl="0" algn="l">
              <a:lnSpc>
                <a:spcPct val="100000"/>
              </a:lnSpc>
            </a:pPr>
            <a:r>
              <a:rPr lang="nl-NL" dirty="0"/>
              <a:t>Er zijn ervaren cultuurmakers betrokken</a:t>
            </a:r>
          </a:p>
          <a:p>
            <a:pPr lvl="0" algn="l">
              <a:lnSpc>
                <a:spcPct val="100000"/>
              </a:lnSpc>
            </a:pPr>
            <a:r>
              <a:rPr lang="nl-NL" dirty="0"/>
              <a:t>Input uit sociaal domein wordt gebruikt voor een project met culturele output</a:t>
            </a:r>
          </a:p>
          <a:p>
            <a:pPr lvl="0" algn="l">
              <a:lnSpc>
                <a:spcPct val="100000"/>
              </a:lnSpc>
            </a:pPr>
            <a:r>
              <a:rPr lang="nl-NL" dirty="0"/>
              <a:t>Actieve participatie van bijzondere doelgroep staat centraal</a:t>
            </a:r>
          </a:p>
          <a:p>
            <a:pPr lvl="0" algn="l">
              <a:lnSpc>
                <a:spcPct val="100000"/>
              </a:lnSpc>
            </a:pPr>
            <a:r>
              <a:rPr lang="nl-NL" dirty="0"/>
              <a:t>Toegankelijkheid en inclusie van bijzondere doelgroep wordt bevordert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808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C7A19-717A-9C95-C4E5-C1B1BCA18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2D674-F692-6FD5-6AFD-2E2D2EB1B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3700" y="399393"/>
            <a:ext cx="6693061" cy="13563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000" dirty="0"/>
              <a:t>Criteria</a:t>
            </a:r>
            <a:r>
              <a:rPr lang="en-US" sz="4400" dirty="0"/>
              <a:t>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C154ED-96B9-E6E2-FF7C-9C71F4450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559" y="1202910"/>
            <a:ext cx="9821041" cy="3499945"/>
          </a:xfrm>
        </p:spPr>
        <p:txBody>
          <a:bodyPr vert="horz" lIns="91440" tIns="45720" rIns="91440" bIns="45720" rtlCol="0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nl-NL" dirty="0"/>
              <a:t>Inhoudelijke kwaliteit wordt getoetst a.d.h.v. </a:t>
            </a:r>
          </a:p>
          <a:p>
            <a:pPr marL="3429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de artistieke visie;</a:t>
            </a:r>
          </a:p>
          <a:p>
            <a:pPr marL="3429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ervaring van de cultuurmakers;</a:t>
            </a:r>
          </a:p>
          <a:p>
            <a:pPr marL="342900" lvl="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voorbeeldmateriaal, regieconcept etc.</a:t>
            </a:r>
          </a:p>
          <a:p>
            <a:pPr lvl="0" algn="l">
              <a:lnSpc>
                <a:spcPct val="100000"/>
              </a:lnSpc>
            </a:pPr>
            <a:r>
              <a:rPr lang="nl-NL" dirty="0"/>
              <a:t>Er is sprake van een duidelijke sociaalmaatschappelijke visie;</a:t>
            </a:r>
          </a:p>
          <a:p>
            <a:pPr lvl="0" algn="l">
              <a:lnSpc>
                <a:spcPct val="100000"/>
              </a:lnSpc>
            </a:pPr>
            <a:r>
              <a:rPr lang="nl-NL" dirty="0"/>
              <a:t>De activiteiten worden uitgevoerd in de provincie Drenthe en komen ten goede aan de inwoners van Drenthe;</a:t>
            </a:r>
          </a:p>
          <a:p>
            <a:pPr lvl="0" algn="l">
              <a:lnSpc>
                <a:spcPct val="100000"/>
              </a:lnSpc>
            </a:pPr>
            <a:r>
              <a:rPr lang="nl-NL" dirty="0"/>
              <a:t>de aanvrager draagt zorg voor een publiek toegankelijke presentatie met een provinciale uitstraling of bovenlokaal karakter</a:t>
            </a:r>
          </a:p>
        </p:txBody>
      </p:sp>
    </p:spTree>
    <p:extLst>
      <p:ext uri="{BB962C8B-B14F-4D97-AF65-F5344CB8AC3E}">
        <p14:creationId xmlns:p14="http://schemas.microsoft.com/office/powerpoint/2010/main" val="139957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D19C2-AC85-4B0D-BACA-E0CE10B5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989015"/>
            <a:ext cx="3612978" cy="9604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cap="all" dirty="0" err="1">
                <a:solidFill>
                  <a:srgbClr val="FFFFFF"/>
                </a:solidFill>
              </a:rPr>
              <a:t>Fases</a:t>
            </a:r>
            <a:endParaRPr lang="en-US" sz="7200" b="1" cap="all" dirty="0">
              <a:solidFill>
                <a:srgbClr val="FFFFFF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5424D83-3AF4-4EF0-97ED-379C72299A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r="-2" b="-2"/>
          <a:stretch/>
        </p:blipFill>
        <p:spPr bwMode="auto">
          <a:xfrm>
            <a:off x="872064" y="857675"/>
            <a:ext cx="6045576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D5D30F1-B943-4AC1-A428-367A2080F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035" y="4240592"/>
            <a:ext cx="3147802" cy="39339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DDDF53B-22B6-436A-B445-F5B2F43DDBB7}"/>
              </a:ext>
            </a:extLst>
          </p:cNvPr>
          <p:cNvSpPr txBox="1"/>
          <p:nvPr/>
        </p:nvSpPr>
        <p:spPr>
          <a:xfrm>
            <a:off x="7752486" y="2097465"/>
            <a:ext cx="4199483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200" dirty="0">
                <a:solidFill>
                  <a:schemeClr val="bg1"/>
                </a:solidFill>
              </a:rPr>
              <a:t>Projectvoorstel</a:t>
            </a:r>
            <a:br>
              <a:rPr lang="nl-NL" sz="2200" dirty="0">
                <a:solidFill>
                  <a:schemeClr val="bg1"/>
                </a:solidFill>
              </a:rPr>
            </a:br>
            <a:r>
              <a:rPr lang="nl-NL" sz="2200" dirty="0">
                <a:solidFill>
                  <a:schemeClr val="bg1"/>
                </a:solidFill>
              </a:rPr>
              <a:t>- Kennismakingsgesprek</a:t>
            </a:r>
            <a:br>
              <a:rPr lang="nl-NL" sz="2200" dirty="0">
                <a:solidFill>
                  <a:schemeClr val="bg1"/>
                </a:solidFill>
              </a:rPr>
            </a:br>
            <a:r>
              <a:rPr lang="nl-NL" sz="2200" dirty="0">
                <a:solidFill>
                  <a:schemeClr val="bg1"/>
                </a:solidFill>
              </a:rPr>
              <a:t>- Verdiepend gesprek</a:t>
            </a:r>
            <a:br>
              <a:rPr lang="nl-NL" sz="2200" dirty="0">
                <a:solidFill>
                  <a:schemeClr val="bg1"/>
                </a:solidFill>
              </a:rPr>
            </a:br>
            <a:r>
              <a:rPr lang="nl-NL" sz="2200" dirty="0">
                <a:solidFill>
                  <a:schemeClr val="bg1"/>
                </a:solidFill>
              </a:rPr>
              <a:t>- Subsidieaanvraag</a:t>
            </a:r>
            <a:br>
              <a:rPr lang="nl-NL" sz="2200" dirty="0">
                <a:solidFill>
                  <a:schemeClr val="bg1"/>
                </a:solidFill>
              </a:rPr>
            </a:br>
            <a:r>
              <a:rPr lang="nl-NL" sz="2200" dirty="0">
                <a:solidFill>
                  <a:schemeClr val="bg1"/>
                </a:solidFill>
              </a:rPr>
              <a:t>- Maakperiode</a:t>
            </a:r>
            <a:br>
              <a:rPr lang="nl-NL" sz="2200" dirty="0">
                <a:solidFill>
                  <a:schemeClr val="bg1"/>
                </a:solidFill>
              </a:rPr>
            </a:br>
            <a:r>
              <a:rPr lang="nl-NL" sz="2200" dirty="0">
                <a:solidFill>
                  <a:schemeClr val="bg1"/>
                </a:solidFill>
              </a:rPr>
              <a:t>- Presentatie + </a:t>
            </a:r>
          </a:p>
          <a:p>
            <a:r>
              <a:rPr lang="nl-NL" sz="2200" dirty="0" err="1">
                <a:solidFill>
                  <a:schemeClr val="bg1"/>
                </a:solidFill>
              </a:rPr>
              <a:t>evt</a:t>
            </a:r>
            <a:r>
              <a:rPr lang="nl-NL" sz="2200" dirty="0">
                <a:solidFill>
                  <a:schemeClr val="bg1"/>
                </a:solidFill>
              </a:rPr>
              <a:t> verantwoording (&gt;25.000 euro)</a:t>
            </a:r>
            <a:br>
              <a:rPr lang="nl-NL" sz="2200" dirty="0"/>
            </a:b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886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11F50C1-F708-485D-B1A9-65873AB2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AF7F52A-561E-4CE4-A251-1565CF80F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DB48365C-39E4-41C6-B96C-26408CCFA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86C03931-92CB-4E6A-822B-50DE06211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1562" y="246887"/>
            <a:ext cx="731469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5D924A8-0CBC-4398-8B74-63D26D33B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9397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25217770-871E-441F-AD70-16C1E0D5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AA5E2D9-A3A2-4098-81BE-F9B9D1F3F3E0}"/>
              </a:ext>
            </a:extLst>
          </p:cNvPr>
          <p:cNvSpPr txBox="1"/>
          <p:nvPr/>
        </p:nvSpPr>
        <p:spPr>
          <a:xfrm>
            <a:off x="869107" y="893398"/>
            <a:ext cx="6019601" cy="3187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7200" b="1" cap="all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A31D9BD-07E7-4FED-9A0B-DD9B6EC49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730" y="728472"/>
            <a:ext cx="3443878" cy="254050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nlinemedia 7" title="Passie op het Platteland gaat van start">
            <a:hlinkClick r:id="" action="ppaction://media"/>
            <a:extLst>
              <a:ext uri="{FF2B5EF4-FFF2-40B4-BE49-F238E27FC236}">
                <a16:creationId xmlns:a16="http://schemas.microsoft.com/office/drawing/2014/main" id="{803E05ED-6446-40FD-8053-4FCEC5EA47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4988" y="1408014"/>
            <a:ext cx="6297755" cy="355823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83F450D6-4ADD-4996-A79D-C5304C2F9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731" y="3589019"/>
            <a:ext cx="3443878" cy="2542032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 descr="Afbeelding met plein&#10;&#10;Automatisch gegenereerde beschrijving">
            <a:extLst>
              <a:ext uri="{FF2B5EF4-FFF2-40B4-BE49-F238E27FC236}">
                <a16:creationId xmlns:a16="http://schemas.microsoft.com/office/drawing/2014/main" id="{24AFBCB2-1F2F-4182-9BFE-B620BAFF9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6842" y="3769532"/>
            <a:ext cx="3035808" cy="218100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D8CAB05-E4FD-455C-9493-30A460F24AAA}"/>
              </a:ext>
            </a:extLst>
          </p:cNvPr>
          <p:cNvSpPr txBox="1"/>
          <p:nvPr/>
        </p:nvSpPr>
        <p:spPr>
          <a:xfrm>
            <a:off x="8520912" y="3824251"/>
            <a:ext cx="258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- Vera Vos (kunstenaar)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- Manon Hessels (kunstenaar) 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- Mascha </a:t>
            </a:r>
            <a:r>
              <a:rPr lang="nl-NL" b="1" dirty="0" err="1">
                <a:solidFill>
                  <a:schemeClr val="bg1"/>
                </a:solidFill>
              </a:rPr>
              <a:t>Konterman</a:t>
            </a:r>
            <a:r>
              <a:rPr lang="nl-NL" b="1" dirty="0">
                <a:solidFill>
                  <a:schemeClr val="bg1"/>
                </a:solidFill>
              </a:rPr>
              <a:t> (vertrouwens persoon jeugd) &amp;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b="1" dirty="0">
                <a:solidFill>
                  <a:schemeClr val="bg1"/>
                </a:solidFill>
              </a:rPr>
              <a:t>- Gerrit (bus)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D7C157C-305B-4EE5-AD41-9CA08CF39AD2}"/>
              </a:ext>
            </a:extLst>
          </p:cNvPr>
          <p:cNvSpPr txBox="1"/>
          <p:nvPr/>
        </p:nvSpPr>
        <p:spPr>
          <a:xfrm>
            <a:off x="8298345" y="958881"/>
            <a:ext cx="30194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Passie</a:t>
            </a:r>
            <a:r>
              <a:rPr lang="en-US" sz="3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op het platteland</a:t>
            </a:r>
            <a:br>
              <a:rPr lang="en-US" sz="36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3600" b="1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nl-NL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DDDF53B-22B6-436A-B445-F5B2F43DDBB7}"/>
              </a:ext>
            </a:extLst>
          </p:cNvPr>
          <p:cNvSpPr txBox="1"/>
          <p:nvPr/>
        </p:nvSpPr>
        <p:spPr>
          <a:xfrm>
            <a:off x="4528733" y="609600"/>
            <a:ext cx="66930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7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Toekomst</a:t>
            </a:r>
            <a:endParaRPr lang="en-US" sz="7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9B40367-ECF2-45AE-88D2-57A803BE8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r="18808" b="-3"/>
          <a:stretch/>
        </p:blipFill>
        <p:spPr bwMode="auto">
          <a:xfrm>
            <a:off x="237973" y="236221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38B431E-EDC2-4A12-A7D4-C823AC2E2A21}"/>
              </a:ext>
            </a:extLst>
          </p:cNvPr>
          <p:cNvSpPr txBox="1"/>
          <p:nvPr/>
        </p:nvSpPr>
        <p:spPr>
          <a:xfrm>
            <a:off x="4441783" y="1965960"/>
            <a:ext cx="6693061" cy="1025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600" dirty="0">
                <a:solidFill>
                  <a:srgbClr val="FFFFFF"/>
                </a:solidFill>
              </a:rPr>
              <a:t>- </a:t>
            </a:r>
            <a:r>
              <a:rPr lang="en-US" sz="2600" dirty="0" err="1">
                <a:solidFill>
                  <a:srgbClr val="FFFFFF"/>
                </a:solidFill>
              </a:rPr>
              <a:t>Sterkere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samenwerking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kunstenaar</a:t>
            </a:r>
            <a:r>
              <a:rPr lang="en-US" sz="2600" dirty="0">
                <a:solidFill>
                  <a:srgbClr val="FFFFFF"/>
                </a:solidFill>
              </a:rPr>
              <a:t> en </a:t>
            </a:r>
            <a:r>
              <a:rPr lang="en-US" sz="2600" dirty="0" err="1">
                <a:solidFill>
                  <a:srgbClr val="FFFFFF"/>
                </a:solidFill>
              </a:rPr>
              <a:t>sociaal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domein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- Meer </a:t>
            </a:r>
            <a:r>
              <a:rPr lang="en-US" sz="2600" dirty="0" err="1">
                <a:solidFill>
                  <a:srgbClr val="FFFFFF"/>
                </a:solidFill>
              </a:rPr>
              <a:t>aanvragen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vanuit</a:t>
            </a:r>
            <a:r>
              <a:rPr lang="en-US" sz="2600" dirty="0">
                <a:solidFill>
                  <a:srgbClr val="FFFFFF"/>
                </a:solidFill>
              </a:rPr>
              <a:t> het </a:t>
            </a:r>
            <a:r>
              <a:rPr lang="en-US" sz="2600" dirty="0" err="1">
                <a:solidFill>
                  <a:srgbClr val="FFFFFF"/>
                </a:solidFill>
              </a:rPr>
              <a:t>sociaal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domein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- </a:t>
            </a:r>
            <a:r>
              <a:rPr lang="en-US" sz="2600" dirty="0" err="1">
                <a:solidFill>
                  <a:srgbClr val="FFFFFF"/>
                </a:solidFill>
              </a:rPr>
              <a:t>Laagdrempelige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informatie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734883A-111B-49A8-9C4A-E0792B0CF7FA}"/>
              </a:ext>
            </a:extLst>
          </p:cNvPr>
          <p:cNvSpPr txBox="1"/>
          <p:nvPr/>
        </p:nvSpPr>
        <p:spPr>
          <a:xfrm>
            <a:off x="4528733" y="3565524"/>
            <a:ext cx="4142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>
                <a:solidFill>
                  <a:schemeClr val="bg1"/>
                </a:solidFill>
              </a:rPr>
              <a:t>Meer informatie:</a:t>
            </a:r>
            <a:br>
              <a:rPr lang="nl-NL" sz="2200" dirty="0">
                <a:solidFill>
                  <a:schemeClr val="bg1"/>
                </a:solidFill>
              </a:rPr>
            </a:br>
            <a:r>
              <a:rPr lang="nl-NL" sz="2200" dirty="0">
                <a:solidFill>
                  <a:schemeClr val="bg1"/>
                </a:solidFill>
              </a:rPr>
              <a:t>https://www.podiumplatteland.nl/</a:t>
            </a:r>
          </a:p>
        </p:txBody>
      </p:sp>
    </p:spTree>
    <p:extLst>
      <p:ext uri="{BB962C8B-B14F-4D97-AF65-F5344CB8AC3E}">
        <p14:creationId xmlns:p14="http://schemas.microsoft.com/office/powerpoint/2010/main" val="130415959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40db12-4f9c-4ba4-ae16-b61d646dab4c" xsi:nil="true"/>
    <lcf76f155ced4ddcb4097134ff3c332f xmlns="be201ff7-2243-4fe2-b6e2-3405d5ebfbd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2C1DAC9D5974AA1721419BF95FD46" ma:contentTypeVersion="12" ma:contentTypeDescription="Een nieuw document maken." ma:contentTypeScope="" ma:versionID="e03958409a6cccd64b59dd12dc7af76e">
  <xsd:schema xmlns:xsd="http://www.w3.org/2001/XMLSchema" xmlns:xs="http://www.w3.org/2001/XMLSchema" xmlns:p="http://schemas.microsoft.com/office/2006/metadata/properties" xmlns:ns2="be201ff7-2243-4fe2-b6e2-3405d5ebfbdd" xmlns:ns3="6940db12-4f9c-4ba4-ae16-b61d646dab4c" targetNamespace="http://schemas.microsoft.com/office/2006/metadata/properties" ma:root="true" ma:fieldsID="a130c3e7954a4f835811fb342a6d015d" ns2:_="" ns3:_="">
    <xsd:import namespace="be201ff7-2243-4fe2-b6e2-3405d5ebfbdd"/>
    <xsd:import namespace="6940db12-4f9c-4ba4-ae16-b61d646da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01ff7-2243-4fe2-b6e2-3405d5ebf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320de3c9-f82e-427e-93aa-2cbcd991e9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40db12-4f9c-4ba4-ae16-b61d646dab4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ed3d495-1582-4e2c-99cc-2322dbfe93e7}" ma:internalName="TaxCatchAll" ma:showField="CatchAllData" ma:web="6940db12-4f9c-4ba4-ae16-b61d646dab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62A8F7-3A9B-40D5-8B8E-D98049E7278C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6940db12-4f9c-4ba4-ae16-b61d646dab4c"/>
    <ds:schemaRef ds:uri="be201ff7-2243-4fe2-b6e2-3405d5ebfbd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F57877-AE56-4610-B514-61BCAC70F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621129-9715-4C3D-B7B1-99403E589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01ff7-2243-4fe2-b6e2-3405d5ebfbdd"/>
    <ds:schemaRef ds:uri="6940db12-4f9c-4ba4-ae16-b61d646da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425</TotalTime>
  <Words>262</Words>
  <Application>Microsoft Office PowerPoint</Application>
  <PresentationFormat>Breedbeeld</PresentationFormat>
  <Paragraphs>35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Basis</vt:lpstr>
      <vt:lpstr>Podium Platteland 3.0</vt:lpstr>
      <vt:lpstr>Aanleiding  </vt:lpstr>
      <vt:lpstr>PowerPoint-presentatie</vt:lpstr>
      <vt:lpstr>Criteria  </vt:lpstr>
      <vt:lpstr>Criteria  </vt:lpstr>
      <vt:lpstr>Fases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Podium Platteland</dc:title>
  <dc:creator>Erik de Vries</dc:creator>
  <cp:lastModifiedBy>Gerda Siebring</cp:lastModifiedBy>
  <cp:revision>6</cp:revision>
  <dcterms:created xsi:type="dcterms:W3CDTF">2021-09-30T07:13:23Z</dcterms:created>
  <dcterms:modified xsi:type="dcterms:W3CDTF">2025-12-15T12:38:30Z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0x0101002982C1DAC9D5974AA1721419BF95FD46</vt:lpwstr>
  </property>
  <property fmtid="{D5CDD505-2E9C-101B-9397-08002B2CF9AE}" pid="3" name="MediaServiceImageTags">
    <vt:lpwstr/>
  </property>
</Properties>
</file>